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253355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853D0-9757-45FD-B5D8-6C6582D17A77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2FB90-51F1-46E8-92DD-C0C10AB5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45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1425" y="552450"/>
            <a:ext cx="4916488" cy="2765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FLY IN 2018-2022 Strategy</a:t>
            </a:r>
            <a:r>
              <a:rPr lang="en-US" baseline="0" dirty="0"/>
              <a:t> Map; will need to make this a hand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759196" y="7119241"/>
            <a:ext cx="4405715" cy="376314"/>
          </a:xfrm>
          <a:prstGeom prst="rect">
            <a:avLst/>
          </a:prstGeom>
        </p:spPr>
        <p:txBody>
          <a:bodyPr lIns="98667" tIns="49335" rIns="98667" bIns="49335"/>
          <a:lstStyle/>
          <a:p>
            <a:pPr marL="0" marR="0" lvl="0" indent="0" algn="r" defTabSz="85791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5200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  <a:sym typeface="Montserrat-Regular"/>
              </a:rPr>
              <a:pPr marL="0" marR="0" lvl="0" indent="0" algn="r" defTabSz="857919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5200" b="0" i="0" u="none" strike="noStrike" kern="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  <a:sym typeface="Montserrat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3103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AC42-3669-44C4-812C-0F071D995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4BD250-34F6-4BC4-A987-C1DA1146D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2189C-4558-483D-B0AE-69513CB6C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1B3-C8F4-4143-8FC9-01F17E9871E4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2A4F9-F4A5-4258-B336-9FDC1F628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481AD-7C32-481D-85B2-A2986270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D5B6-A56A-4C08-9ECF-175D02AC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5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13816-E340-4427-851E-50287D3F5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7EC51-F083-40A8-B3AC-FB4E2CA24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47E53-7119-41E6-8F53-F2F2C79D3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1B3-C8F4-4143-8FC9-01F17E9871E4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52709-54E6-47E4-A568-992726343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90975-0E7D-4D23-8BFA-6EC923B5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D5B6-A56A-4C08-9ECF-175D02AC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9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F9E766-F855-445D-A3DB-B15852EEB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40F77-6369-4DCA-8E1C-46FE8320C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173F7-E981-4FDD-A370-1E409F1E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1B3-C8F4-4143-8FC9-01F17E9871E4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8959F-6AC8-4B7B-93A1-B787EF7C4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000C8-D4E1-49F9-9039-7562F7A2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D5B6-A56A-4C08-9ECF-175D02AC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3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92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17687" y="6535935"/>
            <a:ext cx="479260" cy="191912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000000"/>
              </a:buClr>
            </a:pPr>
            <a:fld id="{F71C7896-8E11-4384-BFC5-C0974CDBC83D}" type="slidenum">
              <a:rPr lang="en-US">
                <a:solidFill>
                  <a:srgbClr val="FFFFFF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76265" y="988841"/>
            <a:ext cx="11472672" cy="166541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272" y="1"/>
            <a:ext cx="10154605" cy="831851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346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24384000"/>
              <a:gd name="connsiteY0" fmla="*/ 0 h 13716000"/>
              <a:gd name="connsiteX1" fmla="*/ 24384000 w 24384000"/>
              <a:gd name="connsiteY1" fmla="*/ 0 h 13716000"/>
              <a:gd name="connsiteX2" fmla="*/ 24384000 w 24384000"/>
              <a:gd name="connsiteY2" fmla="*/ 13716000 h 13716000"/>
              <a:gd name="connsiteX3" fmla="*/ 0 w 24384000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4000" h="13716000">
                <a:moveTo>
                  <a:pt x="0" y="0"/>
                </a:moveTo>
                <a:lnTo>
                  <a:pt x="24384000" y="0"/>
                </a:lnTo>
                <a:lnTo>
                  <a:pt x="24384000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Autofit/>
          </a:bodyPr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r>
              <a:rPr lang="en-US" altLang="zh-CN" dirty="0"/>
              <a:t>Select and drag your image, drop into placeholder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527630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E51487-52AF-3348-A257-E50260C8DD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7014" y="225425"/>
            <a:ext cx="11737974" cy="64071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87970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7840-4E7C-4B9D-8BE7-DDA0A5C80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D453F-9891-40E6-BC65-237C38109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A4C4F-B409-4894-B50E-09528231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1B3-C8F4-4143-8FC9-01F17E9871E4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35208-454D-4369-99E0-2123EFAF5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71610-1780-4B6C-8482-1EA6E28D7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D5B6-A56A-4C08-9ECF-175D02AC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7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A1189-DCC5-42D1-819A-6AE142FAD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CAC6C-DABF-4F20-AEC7-83BEBAB53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E884A-6DE9-463B-AA19-B4CA9506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1B3-C8F4-4143-8FC9-01F17E9871E4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4353E-671B-4CC4-AA62-2C5FBFEE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20EFC-74C8-45A7-85B7-CF850D30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D5B6-A56A-4C08-9ECF-175D02AC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8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849F1-FC77-4F32-9BDB-4CEB6E80D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AB5DD-8E07-4D9A-ABEE-0CE0D3A293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7AC45B-1566-4A25-A2EF-31E0AD331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A92CBE-7E5C-4257-98E7-4A17F0BFE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1B3-C8F4-4143-8FC9-01F17E9871E4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AC9E6-C83A-41A9-B2F2-F97553E34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7E2DA-DC82-46FA-AFF5-731E20416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D5B6-A56A-4C08-9ECF-175D02AC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1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A9AAD-97D8-45E0-B4DE-0F700F87A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8159D-FA5C-49D2-A697-B2A7426EE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E2CB91-5220-49C3-8ECD-F9D9A91F3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B4A2E9-1ED2-4248-8D2E-B02CF026F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5AD5FA-34F3-4B2D-825F-D474999D6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FC28E9-050C-49F1-B811-0735BE7B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1B3-C8F4-4143-8FC9-01F17E9871E4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ACDFCA-6BB4-417B-B99A-C32AF27C2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90307-2E65-4368-BCED-42C218A30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D5B6-A56A-4C08-9ECF-175D02AC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2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7F5B6-83BB-4F92-BD11-3A3F47EF7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7195AF-13FB-4F53-9D9F-593EB4704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1B3-C8F4-4143-8FC9-01F17E9871E4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B7524C-4B7F-4BC8-BE8B-43711BC77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9C55C0-20A1-44EF-97D0-30DE78246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D5B6-A56A-4C08-9ECF-175D02AC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5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1A252D-9EC1-48CB-A933-7F3061D7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1B3-C8F4-4143-8FC9-01F17E9871E4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80F64-A659-4A2B-B512-CE2E59ABF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1B6A44-7DEC-4FAD-9C86-3A90586ED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D5B6-A56A-4C08-9ECF-175D02AC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8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BC35-F4B4-47FB-9746-E44DDA83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6740B-DED4-48CC-B081-445DC3958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E581F-A372-468A-B7A3-6FA8CB616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5853D-03D3-4428-A02C-9BA6DFCE7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1B3-C8F4-4143-8FC9-01F17E9871E4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F62C9-2B68-47AC-98F8-5D28814E4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8E51C-E87A-47C2-80E8-A9DD322A3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D5B6-A56A-4C08-9ECF-175D02AC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2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166F5-74D5-467A-B765-D99C727F2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C5C01B-8223-40CD-A445-074FC41B18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26E97-7E9C-4396-9CA5-4FF8A271C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11423-D26F-461E-B42E-C355AC63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1B3-C8F4-4143-8FC9-01F17E9871E4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54E48-C479-439A-B849-97A5CF198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28009-610C-44E1-8807-4B432F9D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D5B6-A56A-4C08-9ECF-175D02AC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8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DB17C4-09C5-4225-8DF8-1BD879784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94519-5438-420F-A3EE-5C34FC9CD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B0764-A015-4484-AB7E-D2A2946289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361B3-C8F4-4143-8FC9-01F17E9871E4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7374B-7C54-48F4-A28D-60EDFC2EA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BEBAE-64D8-465D-9D25-9EF57692C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4D5B6-A56A-4C08-9ECF-175D02ACC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/>
          <p:nvPr/>
        </p:nvGrpSpPr>
        <p:grpSpPr>
          <a:xfrm>
            <a:off x="1821682" y="5322562"/>
            <a:ext cx="8895025" cy="1291571"/>
            <a:chOff x="1312839" y="-3175"/>
            <a:chExt cx="8851732" cy="1851026"/>
          </a:xfrm>
          <a:solidFill>
            <a:schemeClr val="accent5"/>
          </a:solidFill>
        </p:grpSpPr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2489200" y="-3175"/>
              <a:ext cx="7675371" cy="1412876"/>
            </a:xfrm>
            <a:prstGeom prst="rect">
              <a:avLst/>
            </a:prstGeom>
            <a:solidFill>
              <a:srgbClr val="00206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42" rtl="0" eaLnBrk="1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67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Montserrat-Regular"/>
              </a:endParaRPr>
            </a:p>
          </p:txBody>
        </p:sp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2489200" y="-3175"/>
              <a:ext cx="757238" cy="1851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7"/>
                </a:cxn>
                <a:cxn ang="0">
                  <a:pos x="477" y="1166"/>
                </a:cxn>
                <a:cxn ang="0">
                  <a:pos x="0" y="890"/>
                </a:cxn>
                <a:cxn ang="0">
                  <a:pos x="0" y="0"/>
                </a:cxn>
              </a:cxnLst>
              <a:rect l="0" t="0" r="r" b="b"/>
              <a:pathLst>
                <a:path w="477" h="1166">
                  <a:moveTo>
                    <a:pt x="0" y="0"/>
                  </a:moveTo>
                  <a:lnTo>
                    <a:pt x="477" y="277"/>
                  </a:lnTo>
                  <a:lnTo>
                    <a:pt x="477" y="1166"/>
                  </a:lnTo>
                  <a:lnTo>
                    <a:pt x="0" y="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EB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42" rtl="0" eaLnBrk="1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67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Montserrat-Regular"/>
              </a:endParaRPr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1312839" y="436564"/>
              <a:ext cx="1933599" cy="1411287"/>
            </a:xfrm>
            <a:prstGeom prst="rect">
              <a:avLst/>
            </a:prstGeom>
            <a:solidFill>
              <a:srgbClr val="002C59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42" rtl="0" eaLnBrk="1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67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Montserrat-Regular"/>
              </a:endParaRPr>
            </a:p>
          </p:txBody>
        </p:sp>
      </p:grpSp>
      <p:grpSp>
        <p:nvGrpSpPr>
          <p:cNvPr id="6" name="Group 15"/>
          <p:cNvGrpSpPr/>
          <p:nvPr/>
        </p:nvGrpSpPr>
        <p:grpSpPr>
          <a:xfrm>
            <a:off x="1821684" y="4170225"/>
            <a:ext cx="8895025" cy="1291571"/>
            <a:chOff x="1312839" y="-3175"/>
            <a:chExt cx="8834608" cy="1851026"/>
          </a:xfrm>
          <a:solidFill>
            <a:schemeClr val="accent4"/>
          </a:solidFill>
        </p:grpSpPr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2719367" y="44155"/>
              <a:ext cx="7428080" cy="1500459"/>
            </a:xfrm>
            <a:prstGeom prst="rect">
              <a:avLst/>
            </a:prstGeom>
            <a:solidFill>
              <a:srgbClr val="6A9DC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42" rtl="0" eaLnBrk="1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67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Montserrat-Regular"/>
              </a:endParaRPr>
            </a:p>
          </p:txBody>
        </p:sp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2489200" y="-3175"/>
              <a:ext cx="757238" cy="1851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7"/>
                </a:cxn>
                <a:cxn ang="0">
                  <a:pos x="477" y="1166"/>
                </a:cxn>
                <a:cxn ang="0">
                  <a:pos x="0" y="890"/>
                </a:cxn>
                <a:cxn ang="0">
                  <a:pos x="0" y="0"/>
                </a:cxn>
              </a:cxnLst>
              <a:rect l="0" t="0" r="r" b="b"/>
              <a:pathLst>
                <a:path w="477" h="1166">
                  <a:moveTo>
                    <a:pt x="0" y="0"/>
                  </a:moveTo>
                  <a:lnTo>
                    <a:pt x="477" y="277"/>
                  </a:lnTo>
                  <a:lnTo>
                    <a:pt x="477" y="1166"/>
                  </a:lnTo>
                  <a:lnTo>
                    <a:pt x="0" y="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BFD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42" rtl="0" eaLnBrk="1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67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Montserrat-Regular"/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1312839" y="436564"/>
              <a:ext cx="1933599" cy="1411287"/>
            </a:xfrm>
            <a:prstGeom prst="rect">
              <a:avLst/>
            </a:prstGeom>
            <a:solidFill>
              <a:srgbClr val="6A9DC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42" rtl="0" eaLnBrk="1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67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Montserrat-Regular"/>
              </a:endParaRPr>
            </a:p>
          </p:txBody>
        </p:sp>
      </p:grpSp>
      <p:grpSp>
        <p:nvGrpSpPr>
          <p:cNvPr id="7" name="Group 15"/>
          <p:cNvGrpSpPr/>
          <p:nvPr/>
        </p:nvGrpSpPr>
        <p:grpSpPr>
          <a:xfrm>
            <a:off x="1821684" y="3119976"/>
            <a:ext cx="8895025" cy="1299208"/>
            <a:chOff x="1312839" y="-14121"/>
            <a:chExt cx="8871376" cy="1861972"/>
          </a:xfrm>
          <a:solidFill>
            <a:schemeClr val="accent3"/>
          </a:solidFill>
        </p:grpSpPr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2775780" y="-14121"/>
              <a:ext cx="7408435" cy="1412876"/>
            </a:xfrm>
            <a:prstGeom prst="rect">
              <a:avLst/>
            </a:prstGeom>
            <a:solidFill>
              <a:srgbClr val="7030A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42" rtl="0" eaLnBrk="1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67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Montserrat-Regular"/>
              </a:endParaRPr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489200" y="-3175"/>
              <a:ext cx="757238" cy="1851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7"/>
                </a:cxn>
                <a:cxn ang="0">
                  <a:pos x="477" y="1166"/>
                </a:cxn>
                <a:cxn ang="0">
                  <a:pos x="0" y="890"/>
                </a:cxn>
                <a:cxn ang="0">
                  <a:pos x="0" y="0"/>
                </a:cxn>
              </a:cxnLst>
              <a:rect l="0" t="0" r="r" b="b"/>
              <a:pathLst>
                <a:path w="477" h="1166">
                  <a:moveTo>
                    <a:pt x="0" y="0"/>
                  </a:moveTo>
                  <a:lnTo>
                    <a:pt x="477" y="277"/>
                  </a:lnTo>
                  <a:lnTo>
                    <a:pt x="477" y="1166"/>
                  </a:lnTo>
                  <a:lnTo>
                    <a:pt x="0" y="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8EB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42" rtl="0" eaLnBrk="1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67" b="0" i="0" u="none" strike="noStrike" kern="0" cap="all" spc="0" normalizeH="0" baseline="0" noProof="0">
                <a:ln>
                  <a:noFill/>
                </a:ln>
                <a:solidFill>
                  <a:srgbClr val="59595C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Montserrat-Regular"/>
              </a:endParaRPr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1312839" y="436564"/>
              <a:ext cx="1933599" cy="1411287"/>
            </a:xfrm>
            <a:prstGeom prst="rect">
              <a:avLst/>
            </a:prstGeom>
            <a:solidFill>
              <a:srgbClr val="7030A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42" rtl="0" eaLnBrk="1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67" b="0" i="0" u="none" strike="noStrike" kern="0" cap="all" spc="0" normalizeH="0" baseline="0" noProof="0" dirty="0">
                <a:ln>
                  <a:noFill/>
                </a:ln>
                <a:solidFill>
                  <a:srgbClr val="59595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Montserrat-Regular"/>
              </a:endParaRPr>
            </a:p>
          </p:txBody>
        </p:sp>
      </p:grpSp>
      <p:grpSp>
        <p:nvGrpSpPr>
          <p:cNvPr id="8" name="Group 15"/>
          <p:cNvGrpSpPr/>
          <p:nvPr/>
        </p:nvGrpSpPr>
        <p:grpSpPr>
          <a:xfrm>
            <a:off x="1821684" y="2002705"/>
            <a:ext cx="8895025" cy="1291571"/>
            <a:chOff x="1312839" y="-3175"/>
            <a:chExt cx="8941118" cy="1851024"/>
          </a:xfrm>
          <a:solidFill>
            <a:schemeClr val="accent2"/>
          </a:solidFill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489200" y="66974"/>
              <a:ext cx="7764757" cy="1390615"/>
            </a:xfrm>
            <a:prstGeom prst="rect">
              <a:avLst/>
            </a:prstGeom>
            <a:solidFill>
              <a:srgbClr val="00B05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42" rtl="0" eaLnBrk="1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67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Montserrat-Regular"/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2489200" y="-3175"/>
              <a:ext cx="757238" cy="18510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7"/>
                </a:cxn>
                <a:cxn ang="0">
                  <a:pos x="477" y="1166"/>
                </a:cxn>
                <a:cxn ang="0">
                  <a:pos x="0" y="890"/>
                </a:cxn>
                <a:cxn ang="0">
                  <a:pos x="0" y="0"/>
                </a:cxn>
              </a:cxnLst>
              <a:rect l="0" t="0" r="r" b="b"/>
              <a:pathLst>
                <a:path w="477" h="1166">
                  <a:moveTo>
                    <a:pt x="0" y="0"/>
                  </a:moveTo>
                  <a:lnTo>
                    <a:pt x="477" y="277"/>
                  </a:lnTo>
                  <a:lnTo>
                    <a:pt x="477" y="1166"/>
                  </a:lnTo>
                  <a:lnTo>
                    <a:pt x="0" y="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6E6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42" rtl="0" eaLnBrk="1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67" b="0" i="0" u="none" strike="noStrike" kern="0" cap="all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Montserrat-Regular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1312839" y="491966"/>
              <a:ext cx="1933599" cy="1264027"/>
            </a:xfrm>
            <a:prstGeom prst="rect">
              <a:avLst/>
            </a:prstGeom>
            <a:solidFill>
              <a:srgbClr val="00B05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42" rtl="0" eaLnBrk="1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67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Montserrat-Regular"/>
              </a:endParaRPr>
            </a:p>
          </p:txBody>
        </p:sp>
      </p:grpSp>
      <p:grpSp>
        <p:nvGrpSpPr>
          <p:cNvPr id="9" name="Group 15"/>
          <p:cNvGrpSpPr/>
          <p:nvPr/>
        </p:nvGrpSpPr>
        <p:grpSpPr>
          <a:xfrm>
            <a:off x="1821683" y="950177"/>
            <a:ext cx="8896495" cy="1219192"/>
            <a:chOff x="1312839" y="100556"/>
            <a:chExt cx="8872842" cy="1747295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489200" y="100556"/>
              <a:ext cx="7696481" cy="1412876"/>
            </a:xfrm>
            <a:prstGeom prst="rect">
              <a:avLst/>
            </a:prstGeom>
            <a:solidFill>
              <a:srgbClr val="FF8F2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42" rtl="0" eaLnBrk="1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67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Montserrat-Regular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489200" y="117030"/>
              <a:ext cx="757238" cy="17308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7" y="277"/>
                </a:cxn>
                <a:cxn ang="0">
                  <a:pos x="477" y="1166"/>
                </a:cxn>
                <a:cxn ang="0">
                  <a:pos x="0" y="890"/>
                </a:cxn>
                <a:cxn ang="0">
                  <a:pos x="0" y="0"/>
                </a:cxn>
              </a:cxnLst>
              <a:rect l="0" t="0" r="r" b="b"/>
              <a:pathLst>
                <a:path w="477" h="1166">
                  <a:moveTo>
                    <a:pt x="0" y="0"/>
                  </a:moveTo>
                  <a:lnTo>
                    <a:pt x="477" y="277"/>
                  </a:lnTo>
                  <a:lnTo>
                    <a:pt x="477" y="1166"/>
                  </a:lnTo>
                  <a:lnTo>
                    <a:pt x="0" y="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A7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42" rtl="0" eaLnBrk="1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67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Montserrat-Regular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312839" y="436564"/>
              <a:ext cx="1933599" cy="1411287"/>
            </a:xfrm>
            <a:prstGeom prst="rect">
              <a:avLst/>
            </a:prstGeom>
            <a:solidFill>
              <a:srgbClr val="FF8F2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8942" rtl="0" eaLnBrk="1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67" b="0" i="0" u="none" strike="noStrike" kern="0" cap="all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Montserrat-Regular"/>
              </a:endParaRPr>
            </a:p>
          </p:txBody>
        </p:sp>
      </p:grpSp>
      <p:sp>
        <p:nvSpPr>
          <p:cNvPr id="26" name="Title 20"/>
          <p:cNvSpPr txBox="1">
            <a:spLocks/>
          </p:cNvSpPr>
          <p:nvPr/>
        </p:nvSpPr>
        <p:spPr>
          <a:xfrm>
            <a:off x="1864451" y="1330624"/>
            <a:ext cx="1716951" cy="627859"/>
          </a:xfrm>
          <a:prstGeom prst="rect">
            <a:avLst/>
          </a:prstGeom>
        </p:spPr>
        <p:txBody>
          <a:bodyPr vert="horz" wrap="square" lIns="91428" tIns="0" rIns="91428" bIns="45715" rtlCol="0" anchor="t" anchorCtr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marL="0" marR="0" lvl="0" indent="0" algn="l" defTabSz="45718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  <a:sym typeface="Montserrat-Regular"/>
              </a:rPr>
              <a:t>Customer-Driven Organization </a:t>
            </a:r>
          </a:p>
        </p:txBody>
      </p:sp>
      <p:sp>
        <p:nvSpPr>
          <p:cNvPr id="27" name="Title 20"/>
          <p:cNvSpPr txBox="1">
            <a:spLocks/>
          </p:cNvSpPr>
          <p:nvPr/>
        </p:nvSpPr>
        <p:spPr>
          <a:xfrm>
            <a:off x="1826507" y="2450564"/>
            <a:ext cx="1875255" cy="627859"/>
          </a:xfrm>
          <a:prstGeom prst="rect">
            <a:avLst/>
          </a:prstGeom>
        </p:spPr>
        <p:txBody>
          <a:bodyPr vert="horz" wrap="square" lIns="91428" tIns="0" rIns="91428" bIns="45715" rtlCol="0" anchor="t" anchorCtr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marL="0" marR="0" lvl="0" indent="0" algn="l" defTabSz="45718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  <a:sym typeface="Montserrat-Regular"/>
              </a:rPr>
              <a:t>Financially Sound &amp; Vibrant Organization</a:t>
            </a:r>
          </a:p>
        </p:txBody>
      </p:sp>
      <p:sp>
        <p:nvSpPr>
          <p:cNvPr id="28" name="Title 20"/>
          <p:cNvSpPr txBox="1">
            <a:spLocks/>
          </p:cNvSpPr>
          <p:nvPr/>
        </p:nvSpPr>
        <p:spPr>
          <a:xfrm>
            <a:off x="1840215" y="3568616"/>
            <a:ext cx="2279684" cy="627859"/>
          </a:xfrm>
          <a:prstGeom prst="rect">
            <a:avLst/>
          </a:prstGeom>
        </p:spPr>
        <p:txBody>
          <a:bodyPr vert="horz" wrap="square" lIns="91428" tIns="0" rIns="91428" bIns="45715" rtlCol="0" anchor="t" anchorCtr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marL="0" marR="0" lvl="0" indent="0" algn="l" defTabSz="45718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  <a:sym typeface="Montserrat-Regular"/>
              </a:rPr>
              <a:t>Delivering Transportation Solutions</a:t>
            </a:r>
          </a:p>
        </p:txBody>
      </p:sp>
      <p:sp>
        <p:nvSpPr>
          <p:cNvPr id="29" name="Title 20"/>
          <p:cNvSpPr txBox="1">
            <a:spLocks/>
          </p:cNvSpPr>
          <p:nvPr/>
        </p:nvSpPr>
        <p:spPr>
          <a:xfrm>
            <a:off x="1840218" y="4625720"/>
            <a:ext cx="1781071" cy="627859"/>
          </a:xfrm>
          <a:prstGeom prst="rect">
            <a:avLst/>
          </a:prstGeom>
        </p:spPr>
        <p:txBody>
          <a:bodyPr vert="horz" wrap="square" lIns="91428" tIns="0" rIns="91428" bIns="45715" rtlCol="0" anchor="t" anchorCtr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marL="0" marR="0" lvl="0" indent="0" algn="l" defTabSz="45718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  <a:sym typeface="Montserrat-Regular"/>
              </a:rPr>
              <a:t>Respected</a:t>
            </a:r>
          </a:p>
          <a:p>
            <a:pPr marL="0" marR="0" lvl="0" indent="0" algn="l" defTabSz="45718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  <a:sym typeface="Montserrat-Regular"/>
              </a:rPr>
              <a:t>Leader and Partner </a:t>
            </a:r>
          </a:p>
        </p:txBody>
      </p:sp>
      <p:sp>
        <p:nvSpPr>
          <p:cNvPr id="30" name="Title 20"/>
          <p:cNvSpPr txBox="1">
            <a:spLocks/>
          </p:cNvSpPr>
          <p:nvPr/>
        </p:nvSpPr>
        <p:spPr>
          <a:xfrm>
            <a:off x="1794756" y="5770422"/>
            <a:ext cx="1938755" cy="627859"/>
          </a:xfrm>
          <a:prstGeom prst="rect">
            <a:avLst/>
          </a:prstGeom>
        </p:spPr>
        <p:txBody>
          <a:bodyPr vert="horz" wrap="square" lIns="91428" tIns="0" rIns="91428" bIns="45715" rtlCol="0" anchor="t" anchorCtr="0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900" kern="1200">
                <a:solidFill>
                  <a:schemeClr val="accent6"/>
                </a:solidFill>
                <a:latin typeface="Source Sans Pro ExtraLight"/>
                <a:ea typeface="+mj-ea"/>
                <a:cs typeface="Source Sans Pro ExtraLight"/>
              </a:defRPr>
            </a:lvl1pPr>
          </a:lstStyle>
          <a:p>
            <a:pPr marL="0" marR="0" lvl="0" indent="0" algn="l" defTabSz="45718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light" panose="020B0402040204020203" pitchFamily="34" charset="0"/>
                <a:ea typeface="Segoe UI" panose="020B0502040204020203" pitchFamily="34" charset="0"/>
                <a:cs typeface="Segoe UI Semilight" panose="020B0402040204020203" pitchFamily="34" charset="0"/>
                <a:sym typeface="Montserrat-Regular"/>
              </a:rPr>
              <a:t>Highly Qualified, Energized &amp; Engaged Team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10148" y="1064703"/>
            <a:ext cx="6623740" cy="663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694" marR="0" lvl="1" indent="-171445" algn="l" defTabSz="412730" rtl="0" eaLnBrk="1" fontAlgn="auto" latinLnBrk="0" hangingPunct="0">
              <a:lnSpc>
                <a:spcPct val="90000"/>
              </a:lnSpc>
              <a:spcBef>
                <a:spcPts val="227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Montserrat-Regular"/>
              </a:rPr>
              <a:t>Provide a high-quality customer service experience</a:t>
            </a:r>
          </a:p>
          <a:p>
            <a:pPr marL="341694" marR="0" lvl="1" indent="-171445" algn="l" defTabSz="412730" rtl="0" eaLnBrk="1" fontAlgn="auto" latinLnBrk="0" hangingPunct="0">
              <a:lnSpc>
                <a:spcPct val="90000"/>
              </a:lnSpc>
              <a:spcBef>
                <a:spcPts val="227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Montserrat-Regular"/>
              </a:rPr>
              <a:t>Ensure equitable collection of tolls</a:t>
            </a:r>
          </a:p>
          <a:p>
            <a:pPr marL="341694" marR="0" lvl="1" indent="-171445" algn="l" defTabSz="412730" rtl="0" eaLnBrk="1" fontAlgn="auto" latinLnBrk="0" hangingPunct="0">
              <a:lnSpc>
                <a:spcPct val="90000"/>
              </a:lnSpc>
              <a:spcBef>
                <a:spcPts val="227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Montserrat-Regular"/>
              </a:rPr>
              <a:t>Drive corporate branding and educate the public about using toll roads</a:t>
            </a: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3910149" y="2177006"/>
            <a:ext cx="6623742" cy="72071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5">
                  <a:lumMod val="50000"/>
                </a:schemeClr>
              </a:buClr>
              <a:buFont typeface="Webdings" pitchFamily="18" charset="2"/>
              <a:buNone/>
              <a:defRPr lang="en-US" sz="1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170256" indent="-169065"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1"/>
              </a:buClr>
              <a:buSzPct val="101000"/>
              <a:buFont typeface="Arial" panose="020B0604020202020204" pitchFamily="34" charset="0"/>
              <a:buChar char="•"/>
              <a:defRPr lang="en-US" sz="1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2pPr>
            <a:lvl3pPr marL="346463" indent="-176209"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–"/>
              <a:defRPr 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3pPr>
            <a:lvl4pPr marL="515528" indent="-169065"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lang="en-US" sz="11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4pPr>
            <a:lvl5pPr marL="685783" indent="-170256"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1"/>
              </a:buClr>
              <a:buSzPct val="60000"/>
              <a:buFont typeface="Arial" pitchFamily="34" charset="0"/>
              <a:buChar char="–"/>
              <a:defRPr lang="en-US" sz="9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5pPr>
            <a:lvl6pPr marL="1584683" indent="-2988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Char char="-"/>
              <a:defRPr>
                <a:solidFill>
                  <a:srgbClr val="000000"/>
                </a:solidFill>
                <a:latin typeface="+mn-lt"/>
              </a:defRPr>
            </a:lvl6pPr>
            <a:lvl7pPr marL="1927574" indent="-2988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Char char="-"/>
              <a:defRPr>
                <a:solidFill>
                  <a:srgbClr val="000000"/>
                </a:solidFill>
                <a:latin typeface="+mn-lt"/>
              </a:defRPr>
            </a:lvl7pPr>
            <a:lvl8pPr marL="2270465" indent="-2988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Char char="-"/>
              <a:defRPr>
                <a:solidFill>
                  <a:srgbClr val="000000"/>
                </a:solidFill>
                <a:latin typeface="+mn-lt"/>
              </a:defRPr>
            </a:lvl8pPr>
            <a:lvl9pPr marL="2613357" indent="-2988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Char char="-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341694" marR="0" lvl="1" indent="-171445" algn="l" defTabSz="412730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Montserrat-Regular"/>
              </a:rPr>
              <a:t>Maintain compliance with trust agreements </a:t>
            </a:r>
          </a:p>
          <a:p>
            <a:pPr marL="341694" marR="0" lvl="1" indent="-171445" algn="l" defTabSz="412730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Montserrat-Regular"/>
              </a:rPr>
              <a:t>Maintain effective internal controls </a:t>
            </a:r>
          </a:p>
          <a:p>
            <a:pPr marL="341694" marR="0" lvl="1" indent="-171445" algn="l" defTabSz="412730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Montserrat-Regular"/>
              </a:rPr>
              <a:t>Manage metrics to maximize performance</a:t>
            </a: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3910148" y="3150706"/>
            <a:ext cx="6623739" cy="93871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5">
                  <a:lumMod val="50000"/>
                </a:schemeClr>
              </a:buClr>
              <a:buFont typeface="Webdings" pitchFamily="18" charset="2"/>
              <a:buNone/>
              <a:defRPr lang="en-US" sz="1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170256" indent="-169065"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1"/>
              </a:buClr>
              <a:buSzPct val="101000"/>
              <a:buFont typeface="Arial" panose="020B0604020202020204" pitchFamily="34" charset="0"/>
              <a:buChar char="•"/>
              <a:defRPr lang="en-US" sz="1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2pPr>
            <a:lvl3pPr marL="346463" indent="-176209"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–"/>
              <a:defRPr 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3pPr>
            <a:lvl4pPr marL="515528" indent="-169065"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lang="en-US" sz="11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4pPr>
            <a:lvl5pPr marL="685783" indent="-170256"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1"/>
              </a:buClr>
              <a:buSzPct val="60000"/>
              <a:buFont typeface="Arial" pitchFamily="34" charset="0"/>
              <a:buChar char="–"/>
              <a:defRPr lang="en-US" sz="9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5pPr>
            <a:lvl6pPr marL="1584683" indent="-2988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Char char="-"/>
              <a:defRPr>
                <a:solidFill>
                  <a:srgbClr val="000000"/>
                </a:solidFill>
                <a:latin typeface="+mn-lt"/>
              </a:defRPr>
            </a:lvl6pPr>
            <a:lvl7pPr marL="1927574" indent="-2988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Char char="-"/>
              <a:defRPr>
                <a:solidFill>
                  <a:srgbClr val="000000"/>
                </a:solidFill>
                <a:latin typeface="+mn-lt"/>
              </a:defRPr>
            </a:lvl7pPr>
            <a:lvl8pPr marL="2270465" indent="-2988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Char char="-"/>
              <a:defRPr>
                <a:solidFill>
                  <a:srgbClr val="000000"/>
                </a:solidFill>
                <a:latin typeface="+mn-lt"/>
              </a:defRPr>
            </a:lvl8pPr>
            <a:lvl9pPr marL="2613357" indent="-2988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Char char="-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341694" marR="0" lvl="1" indent="-171445" algn="l" defTabSz="412730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Montserrat-Regular"/>
              </a:rPr>
              <a:t>Plan and build quality, environmentally responsible toll facilities </a:t>
            </a:r>
          </a:p>
          <a:p>
            <a:pPr marL="341694" marR="0" lvl="1" indent="-171445" algn="l" defTabSz="412730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Montserrat-Regular"/>
              </a:rPr>
              <a:t>Efficiently maintain and operate system assets</a:t>
            </a:r>
          </a:p>
          <a:p>
            <a:pPr marL="341694" marR="0" lvl="1" indent="-171445" algn="l" defTabSz="412730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Montserrat-Regular"/>
              </a:rPr>
              <a:t>Drive internal and external safety improvements </a:t>
            </a:r>
          </a:p>
          <a:p>
            <a:pPr marL="341694" marR="0" lvl="1" indent="-171445" algn="l" defTabSz="412730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Montserrat-Regular"/>
              </a:rPr>
              <a:t>Leverage assets and technology to create new customer value</a:t>
            </a: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3910147" y="4356046"/>
            <a:ext cx="6806559" cy="72071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5">
                  <a:lumMod val="50000"/>
                </a:schemeClr>
              </a:buClr>
              <a:buFont typeface="Webdings" pitchFamily="18" charset="2"/>
              <a:buNone/>
              <a:defRPr lang="en-US" sz="1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170256" indent="-169065"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1"/>
              </a:buClr>
              <a:buSzPct val="101000"/>
              <a:buFont typeface="Arial" panose="020B0604020202020204" pitchFamily="34" charset="0"/>
              <a:buChar char="•"/>
              <a:defRPr lang="en-US" sz="1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2pPr>
            <a:lvl3pPr marL="346463" indent="-176209"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–"/>
              <a:defRPr 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3pPr>
            <a:lvl4pPr marL="515528" indent="-169065"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lang="en-US" sz="11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4pPr>
            <a:lvl5pPr marL="685783" indent="-170256"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1"/>
              </a:buClr>
              <a:buSzPct val="60000"/>
              <a:buFont typeface="Arial" pitchFamily="34" charset="0"/>
              <a:buChar char="–"/>
              <a:defRPr lang="en-US" sz="9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5pPr>
            <a:lvl6pPr marL="1584683" indent="-2988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Char char="-"/>
              <a:defRPr>
                <a:solidFill>
                  <a:srgbClr val="000000"/>
                </a:solidFill>
                <a:latin typeface="+mn-lt"/>
              </a:defRPr>
            </a:lvl6pPr>
            <a:lvl7pPr marL="1927574" indent="-2988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Char char="-"/>
              <a:defRPr>
                <a:solidFill>
                  <a:srgbClr val="000000"/>
                </a:solidFill>
                <a:latin typeface="+mn-lt"/>
              </a:defRPr>
            </a:lvl7pPr>
            <a:lvl8pPr marL="2270465" indent="-2988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Char char="-"/>
              <a:defRPr>
                <a:solidFill>
                  <a:srgbClr val="000000"/>
                </a:solidFill>
                <a:latin typeface="+mn-lt"/>
              </a:defRPr>
            </a:lvl8pPr>
            <a:lvl9pPr marL="2613357" indent="-2988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Char char="-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341690" marR="0" lvl="1" indent="-171442" algn="l" defTabSz="412730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Montserrat-Regular"/>
              </a:rPr>
              <a:t>Advocate the value of NTTA to partners, stakeholders and government entities</a:t>
            </a:r>
          </a:p>
          <a:p>
            <a:pPr marL="341690" marR="0" lvl="1" indent="-171442" algn="l" defTabSz="412730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Montserrat-Regular"/>
              </a:rPr>
              <a:t>Develop strategies and collaborate on regional road planning</a:t>
            </a:r>
          </a:p>
          <a:p>
            <a:pPr marL="341694" marR="0" lvl="1" indent="-171445" algn="l" defTabSz="412730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Montserrat-Regular"/>
              </a:rPr>
              <a:t>Foster management and business relationships that reflect the region’s diversity</a:t>
            </a: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3910147" y="5489227"/>
            <a:ext cx="6623742" cy="721095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5">
                  <a:lumMod val="50000"/>
                </a:schemeClr>
              </a:buClr>
              <a:buFont typeface="Webdings" pitchFamily="18" charset="2"/>
              <a:buNone/>
              <a:defRPr lang="en-US" sz="1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170256" indent="-169065"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1"/>
              </a:buClr>
              <a:buSzPct val="101000"/>
              <a:buFont typeface="Arial" panose="020B0604020202020204" pitchFamily="34" charset="0"/>
              <a:buChar char="•"/>
              <a:defRPr lang="en-US" sz="1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2pPr>
            <a:lvl3pPr marL="346463" indent="-176209"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–"/>
              <a:defRPr lang="en-US" sz="1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3pPr>
            <a:lvl4pPr marL="515528" indent="-169065"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lang="en-US" sz="11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4pPr>
            <a:lvl5pPr marL="685783" indent="-170256" algn="l" rtl="0" eaLnBrk="1" fontAlgn="base" hangingPunct="1">
              <a:lnSpc>
                <a:spcPct val="100000"/>
              </a:lnSpc>
              <a:spcBef>
                <a:spcPts val="225"/>
              </a:spcBef>
              <a:spcAft>
                <a:spcPts val="300"/>
              </a:spcAft>
              <a:buClr>
                <a:schemeClr val="accent1"/>
              </a:buClr>
              <a:buSzPct val="60000"/>
              <a:buFont typeface="Arial" pitchFamily="34" charset="0"/>
              <a:buChar char="–"/>
              <a:defRPr lang="en-US" sz="9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5pPr>
            <a:lvl6pPr marL="1584683" indent="-2988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Char char="-"/>
              <a:defRPr>
                <a:solidFill>
                  <a:srgbClr val="000000"/>
                </a:solidFill>
                <a:latin typeface="+mn-lt"/>
              </a:defRPr>
            </a:lvl6pPr>
            <a:lvl7pPr marL="1927574" indent="-2988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Char char="-"/>
              <a:defRPr>
                <a:solidFill>
                  <a:srgbClr val="000000"/>
                </a:solidFill>
                <a:latin typeface="+mn-lt"/>
              </a:defRPr>
            </a:lvl7pPr>
            <a:lvl8pPr marL="2270465" indent="-2988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Char char="-"/>
              <a:defRPr>
                <a:solidFill>
                  <a:srgbClr val="000000"/>
                </a:solidFill>
                <a:latin typeface="+mn-lt"/>
              </a:defRPr>
            </a:lvl8pPr>
            <a:lvl9pPr marL="2613357" indent="-29884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Symbol" pitchFamily="18" charset="2"/>
              <a:buChar char="-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pPr marL="341694" marR="0" lvl="1" indent="-171445" algn="l" defTabSz="412730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51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Montserrat-Regular"/>
              </a:rPr>
              <a:t>Recruit, develop and retain high-quality people </a:t>
            </a:r>
          </a:p>
          <a:p>
            <a:pPr marL="341694" marR="0" lvl="1" indent="-171445" algn="l" defTabSz="412730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51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Montserrat-Regular"/>
              </a:rPr>
              <a:t>Recognize and reward performance </a:t>
            </a:r>
          </a:p>
          <a:p>
            <a:pPr marL="341694" marR="0" lvl="1" indent="-171445" algn="l" defTabSz="412730" rtl="0" eaLnBrk="1" fontAlgn="base" latinLnBrk="0" hangingPunct="1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prstClr val="whit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51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Montserrat-Regular"/>
              </a:rPr>
              <a:t>Advance employee communication and engagement strategies</a:t>
            </a:r>
          </a:p>
        </p:txBody>
      </p:sp>
      <p:sp>
        <p:nvSpPr>
          <p:cNvPr id="37" name="Title 4"/>
          <p:cNvSpPr txBox="1">
            <a:spLocks/>
          </p:cNvSpPr>
          <p:nvPr/>
        </p:nvSpPr>
        <p:spPr bwMode="auto">
          <a:xfrm>
            <a:off x="160235" y="-104632"/>
            <a:ext cx="9715285" cy="83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291" tIns="34291" rIns="34291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accent1"/>
                </a:solidFill>
                <a:latin typeface="+mj-lt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</a:defRPr>
            </a:lvl5pPr>
            <a:lvl6pPr marL="342892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</a:defRPr>
            </a:lvl6pPr>
            <a:lvl7pPr marL="685783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</a:defRPr>
            </a:lvl7pPr>
            <a:lvl8pPr marL="1028675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</a:defRPr>
            </a:lvl8pPr>
            <a:lvl9pPr marL="1371566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marR="0" lvl="0" indent="0" algn="l" defTabSz="41273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all" spc="0" normalizeH="0" baseline="0" noProof="0" dirty="0">
                <a:ln>
                  <a:noFill/>
                </a:ln>
                <a:solidFill>
                  <a:srgbClr val="FF8F27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Segoe UI" panose="020B0502040204020203" pitchFamily="34" charset="0"/>
                <a:sym typeface="Montserrat-Regular"/>
              </a:rPr>
              <a:t>2023-2027 NTTA Strategic Plan</a:t>
            </a:r>
          </a:p>
        </p:txBody>
      </p:sp>
    </p:spTree>
    <p:extLst>
      <p:ext uri="{BB962C8B-B14F-4D97-AF65-F5344CB8AC3E}">
        <p14:creationId xmlns:p14="http://schemas.microsoft.com/office/powerpoint/2010/main" val="318712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Semilight</vt:lpstr>
      <vt:lpstr>1_Office Theme</vt:lpstr>
      <vt:lpstr>PowerPoint Presentation</vt:lpstr>
    </vt:vector>
  </TitlesOfParts>
  <Company>North Texas Tollway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StPierre, Nancy</dc:creator>
  <cp:lastModifiedBy>StPierre, Nancy</cp:lastModifiedBy>
  <cp:revision>1</cp:revision>
  <dcterms:created xsi:type="dcterms:W3CDTF">2023-01-03T17:44:27Z</dcterms:created>
  <dcterms:modified xsi:type="dcterms:W3CDTF">2023-01-03T17:45:02Z</dcterms:modified>
</cp:coreProperties>
</file>